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713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161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219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663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187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297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80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075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324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5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082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538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67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4F66013-0FA6-4E4C-9E44-A2B9CED292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060" b="29690"/>
          <a:stretch/>
        </p:blipFill>
        <p:spPr>
          <a:xfrm>
            <a:off x="-278254" y="79909"/>
            <a:ext cx="12191999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0"/>
                </a:schemeClr>
              </a:gs>
              <a:gs pos="50000">
                <a:schemeClr val="tx1">
                  <a:alpha val="35000"/>
                </a:schemeClr>
              </a:gs>
              <a:gs pos="10000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4A9C17-00CF-4449-AF1E-E6CA22A513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6" y="643467"/>
            <a:ext cx="10905059" cy="333035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GB" sz="9600" dirty="0">
                <a:solidFill>
                  <a:schemeClr val="bg1"/>
                </a:solidFill>
              </a:rPr>
              <a:t>Holiday In Brazil!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1E84A5-4790-4BE1-8A11-DB8AE728B7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6" y="4133135"/>
            <a:ext cx="10902016" cy="145451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By </a:t>
            </a:r>
            <a:r>
              <a:rPr lang="en-GB" dirty="0" err="1">
                <a:solidFill>
                  <a:schemeClr val="bg1"/>
                </a:solidFill>
              </a:rPr>
              <a:t>clara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cubitt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4E5597F-CE67-4085-9548-E6A8036DA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93881" y="4035362"/>
            <a:ext cx="5404237" cy="0"/>
          </a:xfrm>
          <a:prstGeom prst="line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9918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4F66013-0FA6-4E4C-9E44-A2B9CED292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060" b="29690"/>
          <a:stretch/>
        </p:blipFill>
        <p:spPr>
          <a:xfrm>
            <a:off x="-278254" y="79909"/>
            <a:ext cx="12191999" cy="6857990"/>
          </a:xfrm>
          <a:prstGeom prst="rect">
            <a:avLst/>
          </a:prstGeom>
        </p:spPr>
      </p:pic>
      <p:sp>
        <p:nvSpPr>
          <p:cNvPr id="12" name="Title 11">
            <a:extLst>
              <a:ext uri="{FF2B5EF4-FFF2-40B4-BE49-F238E27FC236}">
                <a16:creationId xmlns:a16="http://schemas.microsoft.com/office/drawing/2014/main" id="{DFFF738A-D152-44AA-916D-015060375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2909" y="365125"/>
            <a:ext cx="3684233" cy="1325563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en-GB" dirty="0"/>
              <a:t>How far is it?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3919F9E-DBE9-4419-A31C-51FCB6F67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9797249" cy="332543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GB" dirty="0"/>
              <a:t>From London Airport to Brasilia Airport, it is 5,471 miles. </a:t>
            </a:r>
          </a:p>
          <a:p>
            <a:r>
              <a:rPr lang="en-GB" dirty="0"/>
              <a:t>From Wigginton to London Airport, it is 33 miles.</a:t>
            </a:r>
          </a:p>
          <a:p>
            <a:r>
              <a:rPr lang="en-GB" dirty="0"/>
              <a:t>In total, it is 5,504 miles.</a:t>
            </a:r>
          </a:p>
          <a:p>
            <a:r>
              <a:rPr lang="en-GB" dirty="0"/>
              <a:t>In total in kilometres, it is 8806.4.</a:t>
            </a:r>
          </a:p>
          <a:p>
            <a:r>
              <a:rPr lang="en-GB" dirty="0"/>
              <a:t>I worked this out using the conversion 1 mile = 1.6km</a:t>
            </a:r>
          </a:p>
          <a:p>
            <a:r>
              <a:rPr lang="en-GB" dirty="0"/>
              <a:t>5,504m x16 = 88,064 divided by 10 = 8,806.4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151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4F66013-0FA6-4E4C-9E44-A2B9CED292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060" b="29690"/>
          <a:stretch/>
        </p:blipFill>
        <p:spPr>
          <a:xfrm>
            <a:off x="-278254" y="79909"/>
            <a:ext cx="12191999" cy="6857990"/>
          </a:xfrm>
          <a:prstGeom prst="rect">
            <a:avLst/>
          </a:prstGeom>
        </p:spPr>
      </p:pic>
      <p:sp>
        <p:nvSpPr>
          <p:cNvPr id="12" name="Title 11">
            <a:extLst>
              <a:ext uri="{FF2B5EF4-FFF2-40B4-BE49-F238E27FC236}">
                <a16:creationId xmlns:a16="http://schemas.microsoft.com/office/drawing/2014/main" id="{DFFF738A-D152-44AA-916D-015060375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720" y="365125"/>
            <a:ext cx="7954393" cy="1325563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en-GB" dirty="0"/>
              <a:t>What Is The Time Difference? 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3919F9E-DBE9-4419-A31C-51FCB6F67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719" y="2011680"/>
            <a:ext cx="7954393" cy="293318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GB" dirty="0"/>
              <a:t>UK is 4 hours ahead of Brasilia.</a:t>
            </a:r>
          </a:p>
          <a:p>
            <a:r>
              <a:rPr lang="en-GB" dirty="0"/>
              <a:t>Here are three examples:</a:t>
            </a:r>
          </a:p>
          <a:p>
            <a:r>
              <a:rPr lang="en-GB" dirty="0"/>
              <a:t>If it is 12:00 in the UK, it is 08:00 in Brasilia.</a:t>
            </a:r>
          </a:p>
          <a:p>
            <a:r>
              <a:rPr lang="en-GB" dirty="0"/>
              <a:t>If it is 15:30 in the UK, it is 11:30 in Brasilia.</a:t>
            </a:r>
          </a:p>
          <a:p>
            <a:r>
              <a:rPr lang="en-GB" dirty="0"/>
              <a:t>If it is 1:00 in the UK, it is 21:00 in Brasilia.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2295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4F66013-0FA6-4E4C-9E44-A2B9CED292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060" b="29690"/>
          <a:stretch/>
        </p:blipFill>
        <p:spPr>
          <a:xfrm>
            <a:off x="-278254" y="79909"/>
            <a:ext cx="12191999" cy="6857990"/>
          </a:xfrm>
          <a:prstGeom prst="rect">
            <a:avLst/>
          </a:prstGeom>
        </p:spPr>
      </p:pic>
      <p:sp>
        <p:nvSpPr>
          <p:cNvPr id="12" name="Title 11">
            <a:extLst>
              <a:ext uri="{FF2B5EF4-FFF2-40B4-BE49-F238E27FC236}">
                <a16:creationId xmlns:a16="http://schemas.microsoft.com/office/drawing/2014/main" id="{DFFF738A-D152-44AA-916D-015060375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720" y="365125"/>
            <a:ext cx="7954393" cy="1325563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en-GB" dirty="0"/>
              <a:t>How Long Will It Take To Get There?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3919F9E-DBE9-4419-A31C-51FCB6F67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719" y="2011680"/>
            <a:ext cx="7954393" cy="293318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GB" dirty="0"/>
              <a:t>The journey from my house to the airport is 40mins. </a:t>
            </a:r>
          </a:p>
          <a:p>
            <a:r>
              <a:rPr lang="en-GB" dirty="0"/>
              <a:t>The journey from the airport to Brasilia is 15hrs 10mins. </a:t>
            </a:r>
          </a:p>
          <a:p>
            <a:r>
              <a:rPr lang="en-GB" dirty="0"/>
              <a:t>In total, the journey takes about 15hrs 50mins.</a:t>
            </a:r>
          </a:p>
        </p:txBody>
      </p:sp>
    </p:spTree>
    <p:extLst>
      <p:ext uri="{BB962C8B-B14F-4D97-AF65-F5344CB8AC3E}">
        <p14:creationId xmlns:p14="http://schemas.microsoft.com/office/powerpoint/2010/main" val="2300024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4F66013-0FA6-4E4C-9E44-A2B9CED292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060" b="29690"/>
          <a:stretch/>
        </p:blipFill>
        <p:spPr>
          <a:xfrm>
            <a:off x="-278254" y="79909"/>
            <a:ext cx="12191999" cy="6857990"/>
          </a:xfrm>
          <a:prstGeom prst="rect">
            <a:avLst/>
          </a:prstGeom>
        </p:spPr>
      </p:pic>
      <p:sp>
        <p:nvSpPr>
          <p:cNvPr id="12" name="Title 11">
            <a:extLst>
              <a:ext uri="{FF2B5EF4-FFF2-40B4-BE49-F238E27FC236}">
                <a16:creationId xmlns:a16="http://schemas.microsoft.com/office/drawing/2014/main" id="{DFFF738A-D152-44AA-916D-015060375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720" y="365125"/>
            <a:ext cx="7954393" cy="1325563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en-GB" dirty="0"/>
              <a:t>Population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3919F9E-DBE9-4419-A31C-51FCB6F67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719" y="2011680"/>
            <a:ext cx="7954393" cy="293318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GB" dirty="0"/>
              <a:t>There are about 212,559,41</a:t>
            </a:r>
            <a:r>
              <a:rPr lang="en-GB" b="1" dirty="0"/>
              <a:t> </a:t>
            </a:r>
            <a:r>
              <a:rPr lang="en-GB" dirty="0"/>
              <a:t>people in Brasilia!</a:t>
            </a:r>
          </a:p>
          <a:p>
            <a:r>
              <a:rPr lang="en-GB" dirty="0"/>
              <a:t>There are about 6.589 million visitors to Brazil each year!</a:t>
            </a:r>
          </a:p>
          <a:p>
            <a:r>
              <a:rPr lang="en-GB" dirty="0"/>
              <a:t>Brazil gains about £5.3 billion from tourism every year!</a:t>
            </a:r>
          </a:p>
        </p:txBody>
      </p:sp>
    </p:spTree>
    <p:extLst>
      <p:ext uri="{BB962C8B-B14F-4D97-AF65-F5344CB8AC3E}">
        <p14:creationId xmlns:p14="http://schemas.microsoft.com/office/powerpoint/2010/main" val="3036842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4F66013-0FA6-4E4C-9E44-A2B9CED292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060" b="29690"/>
          <a:stretch/>
        </p:blipFill>
        <p:spPr>
          <a:xfrm>
            <a:off x="-278254" y="79909"/>
            <a:ext cx="12191999" cy="6857990"/>
          </a:xfrm>
          <a:prstGeom prst="rect">
            <a:avLst/>
          </a:prstGeom>
        </p:spPr>
      </p:pic>
      <p:sp>
        <p:nvSpPr>
          <p:cNvPr id="12" name="Title 11">
            <a:extLst>
              <a:ext uri="{FF2B5EF4-FFF2-40B4-BE49-F238E27FC236}">
                <a16:creationId xmlns:a16="http://schemas.microsoft.com/office/drawing/2014/main" id="{DFFF738A-D152-44AA-916D-015060375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720" y="365125"/>
            <a:ext cx="7954393" cy="1325563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en-GB" dirty="0"/>
              <a:t>Money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3919F9E-DBE9-4419-A31C-51FCB6F67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719" y="2011680"/>
            <a:ext cx="7954393" cy="293318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GB" dirty="0"/>
              <a:t>Brazilians use the Brazilian Real (R$) as money.</a:t>
            </a:r>
          </a:p>
          <a:p>
            <a:r>
              <a:rPr lang="en-GB" dirty="0"/>
              <a:t>One English pound is the same as R$6.50.</a:t>
            </a:r>
          </a:p>
          <a:p>
            <a:r>
              <a:rPr lang="en-GB" dirty="0"/>
              <a:t>R$17.90 is the cost of a tub of Hagen </a:t>
            </a:r>
            <a:r>
              <a:rPr lang="en-GB" dirty="0" err="1"/>
              <a:t>Daz</a:t>
            </a:r>
            <a:r>
              <a:rPr lang="en-GB" dirty="0"/>
              <a:t> ice cream in Brazil – in England its £4.59.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5572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4F66013-0FA6-4E4C-9E44-A2B9CED292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060" b="29690"/>
          <a:stretch/>
        </p:blipFill>
        <p:spPr>
          <a:xfrm>
            <a:off x="-278254" y="79909"/>
            <a:ext cx="12191999" cy="6857990"/>
          </a:xfrm>
          <a:prstGeom prst="rect">
            <a:avLst/>
          </a:prstGeom>
        </p:spPr>
      </p:pic>
      <p:sp>
        <p:nvSpPr>
          <p:cNvPr id="12" name="Title 11">
            <a:extLst>
              <a:ext uri="{FF2B5EF4-FFF2-40B4-BE49-F238E27FC236}">
                <a16:creationId xmlns:a16="http://schemas.microsoft.com/office/drawing/2014/main" id="{DFFF738A-D152-44AA-916D-015060375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720" y="365125"/>
            <a:ext cx="7954393" cy="1325563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en-GB" dirty="0"/>
              <a:t>Costs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3919F9E-DBE9-4419-A31C-51FCB6F67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719" y="2011680"/>
            <a:ext cx="7954393" cy="2933182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en-GB" dirty="0"/>
              <a:t>£789 for flights (family of four, return)</a:t>
            </a:r>
          </a:p>
          <a:p>
            <a:r>
              <a:rPr lang="en-GB" dirty="0"/>
              <a:t>R$6.50 per person for park national Brasilia (about £1)</a:t>
            </a:r>
          </a:p>
          <a:p>
            <a:r>
              <a:rPr lang="pt-BR" dirty="0"/>
              <a:t>Parque da Cidade Sarah Kubitschek is free!</a:t>
            </a:r>
          </a:p>
          <a:p>
            <a:r>
              <a:rPr lang="pt-BR" dirty="0"/>
              <a:t>R$125 per resteraunt meal (about £19)</a:t>
            </a:r>
          </a:p>
          <a:p>
            <a:r>
              <a:rPr lang="pt-BR" dirty="0"/>
              <a:t>£432 for hotel (family of four, 7 nights)</a:t>
            </a:r>
          </a:p>
          <a:p>
            <a:endParaRPr lang="pt-BR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650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4F66013-0FA6-4E4C-9E44-A2B9CED292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060" b="29690"/>
          <a:stretch/>
        </p:blipFill>
        <p:spPr>
          <a:xfrm>
            <a:off x="-482440" y="10"/>
            <a:ext cx="12191999" cy="6857990"/>
          </a:xfrm>
          <a:prstGeom prst="rect">
            <a:avLst/>
          </a:prstGeom>
        </p:spPr>
      </p:pic>
      <p:sp>
        <p:nvSpPr>
          <p:cNvPr id="12" name="Title 11">
            <a:extLst>
              <a:ext uri="{FF2B5EF4-FFF2-40B4-BE49-F238E27FC236}">
                <a16:creationId xmlns:a16="http://schemas.microsoft.com/office/drawing/2014/main" id="{DFFF738A-D152-44AA-916D-015060375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720" y="365125"/>
            <a:ext cx="7954393" cy="1325563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en-GB" dirty="0"/>
              <a:t>THANKS FOR </a:t>
            </a:r>
            <a:r>
              <a:rPr lang="en-GB"/>
              <a:t>WATCHNG!</a:t>
            </a:r>
            <a:endParaRPr lang="en-GB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3919F9E-DBE9-4419-A31C-51FCB6F67B16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 flipV="1">
            <a:off x="6880195" y="3835343"/>
            <a:ext cx="142043" cy="231849"/>
          </a:xfrm>
          <a:solidFill>
            <a:schemeClr val="bg1"/>
          </a:solidFill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pic>
        <p:nvPicPr>
          <p:cNvPr id="1026" name="Picture 2" descr="Inspirationz Store on Spreadshirt.com | Yellow Smiley Face ...">
            <a:extLst>
              <a:ext uri="{FF2B5EF4-FFF2-40B4-BE49-F238E27FC236}">
                <a16:creationId xmlns:a16="http://schemas.microsoft.com/office/drawing/2014/main" id="{8F0A5C65-869D-4E2A-B480-59604DF49B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4525" y="1606158"/>
            <a:ext cx="6492813" cy="506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5311296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DarkSeedLeftStep">
      <a:dk1>
        <a:srgbClr val="000000"/>
      </a:dk1>
      <a:lt1>
        <a:srgbClr val="FFFFFF"/>
      </a:lt1>
      <a:dk2>
        <a:srgbClr val="412B24"/>
      </a:dk2>
      <a:lt2>
        <a:srgbClr val="E8E2E8"/>
      </a:lt2>
      <a:accent1>
        <a:srgbClr val="47B549"/>
      </a:accent1>
      <a:accent2>
        <a:srgbClr val="6BB13B"/>
      </a:accent2>
      <a:accent3>
        <a:srgbClr val="97A942"/>
      </a:accent3>
      <a:accent4>
        <a:srgbClr val="B1953B"/>
      </a:accent4>
      <a:accent5>
        <a:srgbClr val="C3764D"/>
      </a:accent5>
      <a:accent6>
        <a:srgbClr val="B13B43"/>
      </a:accent6>
      <a:hlink>
        <a:srgbClr val="AD7539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312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Elephant</vt:lpstr>
      <vt:lpstr>BrushVTI</vt:lpstr>
      <vt:lpstr>Holiday In Brazil!</vt:lpstr>
      <vt:lpstr>How far is it?</vt:lpstr>
      <vt:lpstr>What Is The Time Difference? </vt:lpstr>
      <vt:lpstr>How Long Will It Take To Get There?</vt:lpstr>
      <vt:lpstr>Population</vt:lpstr>
      <vt:lpstr>Money</vt:lpstr>
      <vt:lpstr>Costs</vt:lpstr>
      <vt:lpstr>THANKS FOR WATCHNG!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Holiday destinations Many of us probably won’t be going away this summer – but that doesn’t stop us from dreaming! Choose a holiday destination – it might be somewhere you love, it might be somewhere you would really like to go. Choose somewhere out of the UK. Make a PowerPoint presentation all about the destination – but focus on the maths! How far away is it? Year 6 convert this to KM and miles. What is the time difference? How long in minutes and hours will it take to get there? How many people live there / visit there? What is the currency? How does that compare with the British Pound? Choose an item to compare – e.g. an ice-cream in Britain costs £1.50 but in France it is 2 Euros.</dc:title>
  <dc:creator>Dawn Causon</dc:creator>
  <cp:lastModifiedBy>Dawn Causon</cp:lastModifiedBy>
  <cp:revision>15</cp:revision>
  <dcterms:created xsi:type="dcterms:W3CDTF">2020-06-15T12:36:41Z</dcterms:created>
  <dcterms:modified xsi:type="dcterms:W3CDTF">2020-06-15T16:14:53Z</dcterms:modified>
</cp:coreProperties>
</file>