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86" d="100"/>
          <a:sy n="86" d="100"/>
        </p:scale>
        <p:origin x="738"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DC68BE-CBE8-4AE4-9A4A-C22330A2549B}"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B492F-A100-4B86-9764-9E4735D59340}" type="slidenum">
              <a:rPr lang="en-GB" smtClean="0"/>
              <a:t>‹#›</a:t>
            </a:fld>
            <a:endParaRPr lang="en-GB"/>
          </a:p>
        </p:txBody>
      </p:sp>
    </p:spTree>
    <p:extLst>
      <p:ext uri="{BB962C8B-B14F-4D97-AF65-F5344CB8AC3E}">
        <p14:creationId xmlns:p14="http://schemas.microsoft.com/office/powerpoint/2010/main" val="742428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DC68BE-CBE8-4AE4-9A4A-C22330A2549B}"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B492F-A100-4B86-9764-9E4735D59340}" type="slidenum">
              <a:rPr lang="en-GB" smtClean="0"/>
              <a:t>‹#›</a:t>
            </a:fld>
            <a:endParaRPr lang="en-GB"/>
          </a:p>
        </p:txBody>
      </p:sp>
    </p:spTree>
    <p:extLst>
      <p:ext uri="{BB962C8B-B14F-4D97-AF65-F5344CB8AC3E}">
        <p14:creationId xmlns:p14="http://schemas.microsoft.com/office/powerpoint/2010/main" val="211693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DC68BE-CBE8-4AE4-9A4A-C22330A2549B}"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B492F-A100-4B86-9764-9E4735D59340}" type="slidenum">
              <a:rPr lang="en-GB" smtClean="0"/>
              <a:t>‹#›</a:t>
            </a:fld>
            <a:endParaRPr lang="en-GB"/>
          </a:p>
        </p:txBody>
      </p:sp>
    </p:spTree>
    <p:extLst>
      <p:ext uri="{BB962C8B-B14F-4D97-AF65-F5344CB8AC3E}">
        <p14:creationId xmlns:p14="http://schemas.microsoft.com/office/powerpoint/2010/main" val="328993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DC68BE-CBE8-4AE4-9A4A-C22330A2549B}"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B492F-A100-4B86-9764-9E4735D59340}" type="slidenum">
              <a:rPr lang="en-GB" smtClean="0"/>
              <a:t>‹#›</a:t>
            </a:fld>
            <a:endParaRPr lang="en-GB"/>
          </a:p>
        </p:txBody>
      </p:sp>
    </p:spTree>
    <p:extLst>
      <p:ext uri="{BB962C8B-B14F-4D97-AF65-F5344CB8AC3E}">
        <p14:creationId xmlns:p14="http://schemas.microsoft.com/office/powerpoint/2010/main" val="46085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DC68BE-CBE8-4AE4-9A4A-C22330A2549B}"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B492F-A100-4B86-9764-9E4735D59340}" type="slidenum">
              <a:rPr lang="en-GB" smtClean="0"/>
              <a:t>‹#›</a:t>
            </a:fld>
            <a:endParaRPr lang="en-GB"/>
          </a:p>
        </p:txBody>
      </p:sp>
    </p:spTree>
    <p:extLst>
      <p:ext uri="{BB962C8B-B14F-4D97-AF65-F5344CB8AC3E}">
        <p14:creationId xmlns:p14="http://schemas.microsoft.com/office/powerpoint/2010/main" val="343461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DC68BE-CBE8-4AE4-9A4A-C22330A2549B}" type="datetimeFigureOut">
              <a:rPr lang="en-GB" smtClean="0"/>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1B492F-A100-4B86-9764-9E4735D59340}" type="slidenum">
              <a:rPr lang="en-GB" smtClean="0"/>
              <a:t>‹#›</a:t>
            </a:fld>
            <a:endParaRPr lang="en-GB"/>
          </a:p>
        </p:txBody>
      </p:sp>
    </p:spTree>
    <p:extLst>
      <p:ext uri="{BB962C8B-B14F-4D97-AF65-F5344CB8AC3E}">
        <p14:creationId xmlns:p14="http://schemas.microsoft.com/office/powerpoint/2010/main" val="296365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DC68BE-CBE8-4AE4-9A4A-C22330A2549B}" type="datetimeFigureOut">
              <a:rPr lang="en-GB" smtClean="0"/>
              <a:t>19/06/2020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1B492F-A100-4B86-9764-9E4735D59340}" type="slidenum">
              <a:rPr lang="en-GB" smtClean="0"/>
              <a:t>‹#›</a:t>
            </a:fld>
            <a:endParaRPr lang="en-GB"/>
          </a:p>
        </p:txBody>
      </p:sp>
    </p:spTree>
    <p:extLst>
      <p:ext uri="{BB962C8B-B14F-4D97-AF65-F5344CB8AC3E}">
        <p14:creationId xmlns:p14="http://schemas.microsoft.com/office/powerpoint/2010/main" val="323750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DC68BE-CBE8-4AE4-9A4A-C22330A2549B}" type="datetimeFigureOut">
              <a:rPr lang="en-GB" smtClean="0"/>
              <a:t>19/06/2020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1B492F-A100-4B86-9764-9E4735D59340}" type="slidenum">
              <a:rPr lang="en-GB" smtClean="0"/>
              <a:t>‹#›</a:t>
            </a:fld>
            <a:endParaRPr lang="en-GB"/>
          </a:p>
        </p:txBody>
      </p:sp>
    </p:spTree>
    <p:extLst>
      <p:ext uri="{BB962C8B-B14F-4D97-AF65-F5344CB8AC3E}">
        <p14:creationId xmlns:p14="http://schemas.microsoft.com/office/powerpoint/2010/main" val="2132662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C68BE-CBE8-4AE4-9A4A-C22330A2549B}" type="datetimeFigureOut">
              <a:rPr lang="en-GB" smtClean="0"/>
              <a:t>19/06/2020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1B492F-A100-4B86-9764-9E4735D59340}" type="slidenum">
              <a:rPr lang="en-GB" smtClean="0"/>
              <a:t>‹#›</a:t>
            </a:fld>
            <a:endParaRPr lang="en-GB"/>
          </a:p>
        </p:txBody>
      </p:sp>
    </p:spTree>
    <p:extLst>
      <p:ext uri="{BB962C8B-B14F-4D97-AF65-F5344CB8AC3E}">
        <p14:creationId xmlns:p14="http://schemas.microsoft.com/office/powerpoint/2010/main" val="250476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C68BE-CBE8-4AE4-9A4A-C22330A2549B}" type="datetimeFigureOut">
              <a:rPr lang="en-GB" smtClean="0"/>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1B492F-A100-4B86-9764-9E4735D59340}" type="slidenum">
              <a:rPr lang="en-GB" smtClean="0"/>
              <a:t>‹#›</a:t>
            </a:fld>
            <a:endParaRPr lang="en-GB"/>
          </a:p>
        </p:txBody>
      </p:sp>
    </p:spTree>
    <p:extLst>
      <p:ext uri="{BB962C8B-B14F-4D97-AF65-F5344CB8AC3E}">
        <p14:creationId xmlns:p14="http://schemas.microsoft.com/office/powerpoint/2010/main" val="328102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C68BE-CBE8-4AE4-9A4A-C22330A2549B}" type="datetimeFigureOut">
              <a:rPr lang="en-GB" smtClean="0"/>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1B492F-A100-4B86-9764-9E4735D59340}" type="slidenum">
              <a:rPr lang="en-GB" smtClean="0"/>
              <a:t>‹#›</a:t>
            </a:fld>
            <a:endParaRPr lang="en-GB"/>
          </a:p>
        </p:txBody>
      </p:sp>
    </p:spTree>
    <p:extLst>
      <p:ext uri="{BB962C8B-B14F-4D97-AF65-F5344CB8AC3E}">
        <p14:creationId xmlns:p14="http://schemas.microsoft.com/office/powerpoint/2010/main" val="3571001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C68BE-CBE8-4AE4-9A4A-C22330A2549B}" type="datetimeFigureOut">
              <a:rPr lang="en-GB" smtClean="0"/>
              <a:t>19/06/2020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B492F-A100-4B86-9764-9E4735D59340}" type="slidenum">
              <a:rPr lang="en-GB" smtClean="0"/>
              <a:t>‹#›</a:t>
            </a:fld>
            <a:endParaRPr lang="en-GB"/>
          </a:p>
        </p:txBody>
      </p:sp>
    </p:spTree>
    <p:extLst>
      <p:ext uri="{BB962C8B-B14F-4D97-AF65-F5344CB8AC3E}">
        <p14:creationId xmlns:p14="http://schemas.microsoft.com/office/powerpoint/2010/main" val="4003953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r>
              <a:rPr lang="en-GB" dirty="0" smtClean="0">
                <a:solidFill>
                  <a:srgbClr val="FF6600"/>
                </a:solidFill>
                <a:latin typeface="Harlow Solid Italic" panose="04030604020F02020D02" pitchFamily="82" charset="0"/>
              </a:rPr>
              <a:t>New Zealand</a:t>
            </a:r>
            <a:endParaRPr lang="en-GB" dirty="0">
              <a:solidFill>
                <a:srgbClr val="FF6600"/>
              </a:solidFill>
              <a:latin typeface="Harlow Solid Italic" panose="04030604020F02020D02" pitchFamily="82" charset="0"/>
            </a:endParaRPr>
          </a:p>
        </p:txBody>
      </p:sp>
      <p:sp>
        <p:nvSpPr>
          <p:cNvPr id="3" name="Subtitle 2"/>
          <p:cNvSpPr>
            <a:spLocks noGrp="1"/>
          </p:cNvSpPr>
          <p:nvPr>
            <p:ph type="subTitle" idx="1"/>
          </p:nvPr>
        </p:nvSpPr>
        <p:spPr/>
        <p:txBody>
          <a:bodyPr/>
          <a:lstStyle/>
          <a:p>
            <a:r>
              <a:rPr lang="en-GB" dirty="0" smtClean="0"/>
              <a:t> </a:t>
            </a:r>
            <a:r>
              <a:rPr lang="en-GB" dirty="0" smtClean="0">
                <a:solidFill>
                  <a:srgbClr val="FF6600"/>
                </a:solidFill>
                <a:latin typeface="Sitka Small" panose="02000505000000020004" pitchFamily="2" charset="0"/>
              </a:rPr>
              <a:t>by Ella-Ann</a:t>
            </a:r>
            <a:endParaRPr lang="en-GB" dirty="0"/>
          </a:p>
        </p:txBody>
      </p:sp>
    </p:spTree>
    <p:extLst>
      <p:ext uri="{BB962C8B-B14F-4D97-AF65-F5344CB8AC3E}">
        <p14:creationId xmlns:p14="http://schemas.microsoft.com/office/powerpoint/2010/main" val="6358031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0"/>
            <a:ext cx="12192000" cy="6858000"/>
          </a:xfrm>
          <a:prstGeom prst="rect">
            <a:avLst/>
          </a:prstGeom>
        </p:spPr>
      </p:pic>
      <p:sp>
        <p:nvSpPr>
          <p:cNvPr id="2" name="Title 1"/>
          <p:cNvSpPr>
            <a:spLocks noGrp="1"/>
          </p:cNvSpPr>
          <p:nvPr>
            <p:ph type="title"/>
          </p:nvPr>
        </p:nvSpPr>
        <p:spPr/>
        <p:txBody>
          <a:bodyPr/>
          <a:lstStyle/>
          <a:p>
            <a:r>
              <a:rPr lang="en-GB" dirty="0" smtClean="0">
                <a:solidFill>
                  <a:srgbClr val="FF6600"/>
                </a:solidFill>
                <a:latin typeface="Harlow Solid Italic" panose="04030604020F02020D02" pitchFamily="82" charset="0"/>
              </a:rPr>
              <a:t>How Far Away?</a:t>
            </a:r>
            <a:endParaRPr lang="en-GB" dirty="0">
              <a:solidFill>
                <a:srgbClr val="FF6600"/>
              </a:solidFill>
              <a:latin typeface="Harlow Solid Italic" panose="04030604020F02020D02" pitchFamily="82" charset="0"/>
            </a:endParaRPr>
          </a:p>
        </p:txBody>
      </p:sp>
      <p:sp>
        <p:nvSpPr>
          <p:cNvPr id="6" name="Rectangle 5"/>
          <p:cNvSpPr/>
          <p:nvPr/>
        </p:nvSpPr>
        <p:spPr>
          <a:xfrm>
            <a:off x="390419" y="1939716"/>
            <a:ext cx="5578868" cy="1754326"/>
          </a:xfrm>
          <a:prstGeom prst="rect">
            <a:avLst/>
          </a:prstGeom>
        </p:spPr>
        <p:txBody>
          <a:bodyPr wrap="square">
            <a:spAutoFit/>
          </a:bodyPr>
          <a:lstStyle/>
          <a:p>
            <a:r>
              <a:rPr lang="en-GB" b="0" i="0" dirty="0" smtClean="0">
                <a:solidFill>
                  <a:srgbClr val="FF6600"/>
                </a:solidFill>
                <a:effectLst/>
                <a:latin typeface="Sitka Small" panose="02000505000000020004" pitchFamily="2" charset="0"/>
              </a:rPr>
              <a:t>Distance from United Kingdom to New Zealand is 18,390 km. This air travel distance is equal to 11,427 miles. The air travel (bird fly) shortest distance between United Kingdom and New Zealand is </a:t>
            </a:r>
            <a:r>
              <a:rPr lang="en-GB" dirty="0" smtClean="0">
                <a:solidFill>
                  <a:srgbClr val="FF6600"/>
                </a:solidFill>
                <a:latin typeface="Sitka Small" panose="02000505000000020004" pitchFamily="2" charset="0"/>
              </a:rPr>
              <a:t>18</a:t>
            </a:r>
            <a:r>
              <a:rPr lang="en-GB" b="1" i="0" dirty="0" smtClean="0">
                <a:solidFill>
                  <a:srgbClr val="FF6600"/>
                </a:solidFill>
                <a:effectLst/>
                <a:latin typeface="Sitka Small" panose="02000505000000020004" pitchFamily="2" charset="0"/>
              </a:rPr>
              <a:t>,</a:t>
            </a:r>
            <a:r>
              <a:rPr lang="en-GB" i="0" dirty="0" smtClean="0">
                <a:solidFill>
                  <a:srgbClr val="FF6600"/>
                </a:solidFill>
                <a:effectLst/>
                <a:latin typeface="Sitka Small" panose="02000505000000020004" pitchFamily="2" charset="0"/>
              </a:rPr>
              <a:t>390</a:t>
            </a:r>
            <a:r>
              <a:rPr lang="en-GB" b="1" i="0" dirty="0" smtClean="0">
                <a:solidFill>
                  <a:srgbClr val="FF6600"/>
                </a:solidFill>
                <a:effectLst/>
                <a:latin typeface="Sitka Small" panose="02000505000000020004" pitchFamily="2" charset="0"/>
              </a:rPr>
              <a:t> km</a:t>
            </a:r>
            <a:r>
              <a:rPr lang="en-GB" b="0" i="0" dirty="0" smtClean="0">
                <a:solidFill>
                  <a:srgbClr val="FF6600"/>
                </a:solidFill>
                <a:effectLst/>
                <a:latin typeface="Sitka Small" panose="02000505000000020004" pitchFamily="2" charset="0"/>
              </a:rPr>
              <a:t>= 11,427 miles.</a:t>
            </a:r>
            <a:endParaRPr lang="en-GB" dirty="0">
              <a:solidFill>
                <a:srgbClr val="FF6600"/>
              </a:solidFill>
              <a:latin typeface="Sitka Small" panose="02000505000000020004" pitchFamily="2" charset="0"/>
            </a:endParaRPr>
          </a:p>
        </p:txBody>
      </p:sp>
    </p:spTree>
    <p:extLst>
      <p:ext uri="{BB962C8B-B14F-4D97-AF65-F5344CB8AC3E}">
        <p14:creationId xmlns:p14="http://schemas.microsoft.com/office/powerpoint/2010/main" val="234591031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1999" cy="6858001"/>
          </a:xfrm>
          <a:prstGeom prst="rect">
            <a:avLst/>
          </a:prstGeom>
        </p:spPr>
      </p:pic>
      <p:sp>
        <p:nvSpPr>
          <p:cNvPr id="2" name="Title 1"/>
          <p:cNvSpPr>
            <a:spLocks noGrp="1"/>
          </p:cNvSpPr>
          <p:nvPr>
            <p:ph type="title"/>
          </p:nvPr>
        </p:nvSpPr>
        <p:spPr/>
        <p:txBody>
          <a:bodyPr/>
          <a:lstStyle/>
          <a:p>
            <a:r>
              <a:rPr lang="en-GB" dirty="0" smtClean="0">
                <a:solidFill>
                  <a:srgbClr val="FF6600"/>
                </a:solidFill>
                <a:latin typeface="Harlow Solid Italic" panose="04030604020F02020D02" pitchFamily="82" charset="0"/>
              </a:rPr>
              <a:t>What Is The Time Difference?</a:t>
            </a:r>
            <a:endParaRPr lang="en-GB" dirty="0">
              <a:solidFill>
                <a:srgbClr val="FF6600"/>
              </a:solidFill>
              <a:latin typeface="Harlow Solid Italic" panose="04030604020F02020D02" pitchFamily="82" charset="0"/>
            </a:endParaRPr>
          </a:p>
        </p:txBody>
      </p:sp>
      <p:sp>
        <p:nvSpPr>
          <p:cNvPr id="5" name="TextBox 4"/>
          <p:cNvSpPr txBox="1"/>
          <p:nvPr/>
        </p:nvSpPr>
        <p:spPr>
          <a:xfrm>
            <a:off x="838200" y="2229492"/>
            <a:ext cx="7288658" cy="923330"/>
          </a:xfrm>
          <a:prstGeom prst="rect">
            <a:avLst/>
          </a:prstGeom>
          <a:noFill/>
        </p:spPr>
        <p:txBody>
          <a:bodyPr wrap="square" rtlCol="0">
            <a:spAutoFit/>
          </a:bodyPr>
          <a:lstStyle/>
          <a:p>
            <a:r>
              <a:rPr lang="en-GB" dirty="0" smtClean="0">
                <a:solidFill>
                  <a:srgbClr val="FF6600"/>
                </a:solidFill>
                <a:latin typeface="Sitka Small" panose="02000505000000020004" pitchFamily="2" charset="0"/>
              </a:rPr>
              <a:t>The difference of time between the UK and New Zealand is, 11 hours. New Zealand Is also ahead of our time. </a:t>
            </a:r>
            <a:r>
              <a:rPr lang="en-GB" dirty="0" err="1" smtClean="0">
                <a:solidFill>
                  <a:srgbClr val="FF6600"/>
                </a:solidFill>
                <a:latin typeface="Sitka Small" panose="02000505000000020004" pitchFamily="2" charset="0"/>
              </a:rPr>
              <a:t>E.g</a:t>
            </a:r>
            <a:r>
              <a:rPr lang="en-GB" dirty="0" smtClean="0">
                <a:solidFill>
                  <a:srgbClr val="FF6600"/>
                </a:solidFill>
                <a:latin typeface="Sitka Small" panose="02000505000000020004" pitchFamily="2" charset="0"/>
              </a:rPr>
              <a:t> if it was 9pm in the UK it would be 8am for them.</a:t>
            </a:r>
            <a:endParaRPr lang="en-GB" dirty="0">
              <a:solidFill>
                <a:srgbClr val="FF6600"/>
              </a:solidFill>
              <a:latin typeface="Sitka Small" panose="02000505000000020004" pitchFamily="2" charset="0"/>
            </a:endParaRPr>
          </a:p>
        </p:txBody>
      </p:sp>
    </p:spTree>
    <p:extLst>
      <p:ext uri="{BB962C8B-B14F-4D97-AF65-F5344CB8AC3E}">
        <p14:creationId xmlns:p14="http://schemas.microsoft.com/office/powerpoint/2010/main" val="205785942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13109" cy="6857999"/>
          </a:xfrm>
          <a:prstGeom prst="rect">
            <a:avLst/>
          </a:prstGeom>
        </p:spPr>
      </p:pic>
      <p:sp>
        <p:nvSpPr>
          <p:cNvPr id="2" name="Title 1"/>
          <p:cNvSpPr>
            <a:spLocks noGrp="1"/>
          </p:cNvSpPr>
          <p:nvPr>
            <p:ph type="title"/>
          </p:nvPr>
        </p:nvSpPr>
        <p:spPr/>
        <p:txBody>
          <a:bodyPr/>
          <a:lstStyle/>
          <a:p>
            <a:r>
              <a:rPr lang="en-GB" dirty="0" smtClean="0">
                <a:solidFill>
                  <a:srgbClr val="FF6600"/>
                </a:solidFill>
                <a:latin typeface="Harlow Solid Italic" panose="04030604020F02020D02" pitchFamily="82" charset="0"/>
              </a:rPr>
              <a:t>How many minutes and hours will it take to get there?</a:t>
            </a:r>
            <a:endParaRPr lang="en-GB" dirty="0">
              <a:solidFill>
                <a:srgbClr val="FF6600"/>
              </a:solidFill>
              <a:latin typeface="Harlow Solid Italic" panose="04030604020F02020D02" pitchFamily="82" charset="0"/>
            </a:endParaRPr>
          </a:p>
        </p:txBody>
      </p:sp>
      <p:sp>
        <p:nvSpPr>
          <p:cNvPr id="4" name="TextBox 3"/>
          <p:cNvSpPr txBox="1"/>
          <p:nvPr/>
        </p:nvSpPr>
        <p:spPr>
          <a:xfrm>
            <a:off x="945223" y="2208944"/>
            <a:ext cx="7654247" cy="1200329"/>
          </a:xfrm>
          <a:prstGeom prst="rect">
            <a:avLst/>
          </a:prstGeom>
          <a:noFill/>
        </p:spPr>
        <p:txBody>
          <a:bodyPr wrap="square" rtlCol="0">
            <a:spAutoFit/>
          </a:bodyPr>
          <a:lstStyle/>
          <a:p>
            <a:r>
              <a:rPr lang="en-GB" dirty="0" smtClean="0">
                <a:solidFill>
                  <a:srgbClr val="FF6600"/>
                </a:solidFill>
                <a:latin typeface="Sitka Small" panose="02000505000000020004" pitchFamily="2" charset="0"/>
              </a:rPr>
              <a:t>How long does it take</a:t>
            </a:r>
            <a:r>
              <a:rPr lang="en-GB" dirty="0">
                <a:solidFill>
                  <a:srgbClr val="FF6600"/>
                </a:solidFill>
                <a:latin typeface="Sitka Small" panose="02000505000000020004" pitchFamily="2" charset="0"/>
              </a:rPr>
              <a:t> </a:t>
            </a:r>
            <a:r>
              <a:rPr lang="en-GB" b="0" i="0" dirty="0" smtClean="0">
                <a:solidFill>
                  <a:srgbClr val="FF6600"/>
                </a:solidFill>
                <a:effectLst/>
                <a:latin typeface="Sitka Small" panose="02000505000000020004" pitchFamily="2" charset="0"/>
              </a:rPr>
              <a:t>to get to</a:t>
            </a:r>
            <a:r>
              <a:rPr lang="en-GB" dirty="0">
                <a:solidFill>
                  <a:srgbClr val="FF6600"/>
                </a:solidFill>
                <a:latin typeface="Sitka Small" panose="02000505000000020004" pitchFamily="2" charset="0"/>
              </a:rPr>
              <a:t> </a:t>
            </a:r>
            <a:r>
              <a:rPr lang="en-GB" dirty="0" smtClean="0">
                <a:solidFill>
                  <a:srgbClr val="FF6600"/>
                </a:solidFill>
                <a:latin typeface="Sitka Small" panose="02000505000000020004" pitchFamily="2" charset="0"/>
              </a:rPr>
              <a:t>New</a:t>
            </a:r>
            <a:r>
              <a:rPr lang="en-GB" b="1" i="0" dirty="0" smtClean="0">
                <a:solidFill>
                  <a:srgbClr val="FF6600"/>
                </a:solidFill>
                <a:effectLst/>
                <a:latin typeface="Sitka Small" panose="02000505000000020004" pitchFamily="2" charset="0"/>
              </a:rPr>
              <a:t> </a:t>
            </a:r>
            <a:r>
              <a:rPr lang="en-GB" i="0" dirty="0" smtClean="0">
                <a:solidFill>
                  <a:srgbClr val="FF6600"/>
                </a:solidFill>
                <a:effectLst/>
                <a:latin typeface="Sitka Small" panose="02000505000000020004" pitchFamily="2" charset="0"/>
              </a:rPr>
              <a:t>Zealand</a:t>
            </a:r>
            <a:r>
              <a:rPr lang="en-GB" b="0" i="0" dirty="0" smtClean="0">
                <a:solidFill>
                  <a:srgbClr val="FF6600"/>
                </a:solidFill>
                <a:effectLst/>
                <a:latin typeface="Sitka Small" panose="02000505000000020004" pitchFamily="2" charset="0"/>
              </a:rPr>
              <a:t>? Depending on who you fly, with </a:t>
            </a:r>
            <a:r>
              <a:rPr lang="en-GB" dirty="0" smtClean="0">
                <a:solidFill>
                  <a:srgbClr val="FF6600"/>
                </a:solidFill>
                <a:latin typeface="Sitka Small" panose="02000505000000020004" pitchFamily="2" charset="0"/>
              </a:rPr>
              <a:t>flight</a:t>
            </a:r>
            <a:r>
              <a:rPr lang="en-GB" b="0" i="0" dirty="0" smtClean="0">
                <a:solidFill>
                  <a:srgbClr val="FF6600"/>
                </a:solidFill>
                <a:effectLst/>
                <a:latin typeface="Sitka Small" panose="02000505000000020004" pitchFamily="2" charset="0"/>
              </a:rPr>
              <a:t> time </a:t>
            </a:r>
            <a:r>
              <a:rPr lang="en-GB" dirty="0" smtClean="0">
                <a:solidFill>
                  <a:srgbClr val="FF6600"/>
                </a:solidFill>
                <a:latin typeface="Sitka Small" panose="02000505000000020004" pitchFamily="2" charset="0"/>
              </a:rPr>
              <a:t>can</a:t>
            </a:r>
            <a:r>
              <a:rPr lang="en-GB" b="0" i="0" dirty="0" smtClean="0">
                <a:solidFill>
                  <a:srgbClr val="FF6600"/>
                </a:solidFill>
                <a:effectLst/>
                <a:latin typeface="Sitka Small" panose="02000505000000020004" pitchFamily="2" charset="0"/>
              </a:rPr>
              <a:t> range from 24 </a:t>
            </a:r>
            <a:r>
              <a:rPr lang="en-GB" dirty="0" smtClean="0">
                <a:solidFill>
                  <a:srgbClr val="FF6600"/>
                </a:solidFill>
                <a:latin typeface="Sitka Small" panose="02000505000000020004" pitchFamily="2" charset="0"/>
              </a:rPr>
              <a:t>hours</a:t>
            </a:r>
            <a:r>
              <a:rPr lang="en-GB" b="0" i="0" dirty="0" smtClean="0">
                <a:solidFill>
                  <a:srgbClr val="FF6600"/>
                </a:solidFill>
                <a:effectLst/>
                <a:latin typeface="Sitka Small" panose="02000505000000020004" pitchFamily="2" charset="0"/>
              </a:rPr>
              <a:t> to a weekend with a stopover. </a:t>
            </a:r>
            <a:r>
              <a:rPr lang="en-GB" dirty="0" smtClean="0">
                <a:solidFill>
                  <a:srgbClr val="FF6600"/>
                </a:solidFill>
                <a:latin typeface="Sitka Small" panose="02000505000000020004" pitchFamily="2" charset="0"/>
              </a:rPr>
              <a:t>Many</a:t>
            </a:r>
            <a:r>
              <a:rPr lang="en-GB" b="1" i="0" dirty="0" smtClean="0">
                <a:solidFill>
                  <a:srgbClr val="FF6600"/>
                </a:solidFill>
                <a:effectLst/>
                <a:latin typeface="Sitka Small" panose="02000505000000020004" pitchFamily="2" charset="0"/>
              </a:rPr>
              <a:t> </a:t>
            </a:r>
            <a:r>
              <a:rPr lang="en-GB" dirty="0" smtClean="0">
                <a:solidFill>
                  <a:srgbClr val="FF6600"/>
                </a:solidFill>
                <a:effectLst/>
                <a:latin typeface="Sitka Small" panose="02000505000000020004" pitchFamily="2" charset="0"/>
              </a:rPr>
              <a:t>airlines</a:t>
            </a:r>
            <a:r>
              <a:rPr lang="en-GB" b="1" i="0" dirty="0" smtClean="0">
                <a:solidFill>
                  <a:srgbClr val="FF6600"/>
                </a:solidFill>
                <a:effectLst/>
                <a:latin typeface="Sitka Small" panose="02000505000000020004" pitchFamily="2" charset="0"/>
              </a:rPr>
              <a:t> </a:t>
            </a:r>
            <a:r>
              <a:rPr lang="en-GB" i="0" dirty="0" smtClean="0">
                <a:solidFill>
                  <a:srgbClr val="FF6600"/>
                </a:solidFill>
                <a:effectLst/>
                <a:latin typeface="Sitka Small" panose="02000505000000020004" pitchFamily="2" charset="0"/>
              </a:rPr>
              <a:t>fly to</a:t>
            </a:r>
            <a:r>
              <a:rPr lang="en-GB" b="1" i="0" dirty="0" smtClean="0">
                <a:solidFill>
                  <a:srgbClr val="FF6600"/>
                </a:solidFill>
                <a:effectLst/>
                <a:latin typeface="Sitka Small" panose="02000505000000020004" pitchFamily="2" charset="0"/>
              </a:rPr>
              <a:t> </a:t>
            </a:r>
            <a:r>
              <a:rPr lang="en-GB" i="0" dirty="0" smtClean="0">
                <a:solidFill>
                  <a:srgbClr val="FF6600"/>
                </a:solidFill>
                <a:effectLst/>
                <a:latin typeface="Sitka Small" panose="02000505000000020004" pitchFamily="2" charset="0"/>
              </a:rPr>
              <a:t>New Zealand</a:t>
            </a:r>
            <a:r>
              <a:rPr lang="en-GB" b="0" i="0" dirty="0" smtClean="0">
                <a:solidFill>
                  <a:srgbClr val="FF6600"/>
                </a:solidFill>
                <a:effectLst/>
                <a:latin typeface="Sitka Small" panose="02000505000000020004" pitchFamily="2" charset="0"/>
              </a:rPr>
              <a:t> and prices vary considerably, so it pays to shop around for a </a:t>
            </a:r>
            <a:r>
              <a:rPr lang="en-GB" dirty="0" smtClean="0">
                <a:solidFill>
                  <a:srgbClr val="FF6600"/>
                </a:solidFill>
                <a:latin typeface="Sitka Small" panose="02000505000000020004" pitchFamily="2" charset="0"/>
              </a:rPr>
              <a:t>flight</a:t>
            </a:r>
            <a:r>
              <a:rPr lang="en-GB" b="0" i="0" dirty="0" smtClean="0">
                <a:solidFill>
                  <a:srgbClr val="FF6600"/>
                </a:solidFill>
                <a:effectLst/>
                <a:latin typeface="Sitka Small" panose="02000505000000020004" pitchFamily="2" charset="0"/>
              </a:rPr>
              <a:t>.</a:t>
            </a:r>
            <a:endParaRPr lang="en-GB" dirty="0">
              <a:solidFill>
                <a:srgbClr val="FF6600"/>
              </a:solidFill>
              <a:latin typeface="Sitka Small" panose="02000505000000020004" pitchFamily="2" charset="0"/>
            </a:endParaRPr>
          </a:p>
        </p:txBody>
      </p:sp>
    </p:spTree>
    <p:extLst>
      <p:ext uri="{BB962C8B-B14F-4D97-AF65-F5344CB8AC3E}">
        <p14:creationId xmlns:p14="http://schemas.microsoft.com/office/powerpoint/2010/main" val="65457970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0"/>
            <a:ext cx="12192000" cy="6858000"/>
          </a:xfrm>
          <a:prstGeom prst="rect">
            <a:avLst/>
          </a:prstGeom>
        </p:spPr>
      </p:pic>
      <p:sp>
        <p:nvSpPr>
          <p:cNvPr id="2" name="Title 1"/>
          <p:cNvSpPr>
            <a:spLocks noGrp="1"/>
          </p:cNvSpPr>
          <p:nvPr>
            <p:ph type="title"/>
          </p:nvPr>
        </p:nvSpPr>
        <p:spPr/>
        <p:txBody>
          <a:bodyPr/>
          <a:lstStyle/>
          <a:p>
            <a:r>
              <a:rPr lang="en-GB" dirty="0" smtClean="0">
                <a:solidFill>
                  <a:srgbClr val="FF6600"/>
                </a:solidFill>
                <a:latin typeface="Harlow Solid Italic" panose="04030604020F02020D02" pitchFamily="82" charset="0"/>
              </a:rPr>
              <a:t>How Many People Live There?</a:t>
            </a:r>
            <a:endParaRPr lang="en-GB" dirty="0">
              <a:solidFill>
                <a:srgbClr val="FF6600"/>
              </a:solidFill>
              <a:latin typeface="Harlow Solid Italic" panose="04030604020F02020D02" pitchFamily="82" charset="0"/>
            </a:endParaRPr>
          </a:p>
        </p:txBody>
      </p:sp>
      <p:sp>
        <p:nvSpPr>
          <p:cNvPr id="5" name="TextBox 4"/>
          <p:cNvSpPr txBox="1"/>
          <p:nvPr/>
        </p:nvSpPr>
        <p:spPr>
          <a:xfrm>
            <a:off x="1160980" y="2301411"/>
            <a:ext cx="5917914" cy="1200329"/>
          </a:xfrm>
          <a:prstGeom prst="rect">
            <a:avLst/>
          </a:prstGeom>
          <a:noFill/>
        </p:spPr>
        <p:txBody>
          <a:bodyPr wrap="square" rtlCol="0">
            <a:spAutoFit/>
          </a:bodyPr>
          <a:lstStyle/>
          <a:p>
            <a:r>
              <a:rPr lang="en-GB" dirty="0" smtClean="0">
                <a:solidFill>
                  <a:srgbClr val="FF6600"/>
                </a:solidFill>
                <a:latin typeface="Sitka Small" panose="02000505000000020004" pitchFamily="2" charset="0"/>
              </a:rPr>
              <a:t>How many people live in New Zealand? 4,821,070 people live in New Zealand. Compared to the UK that is not very much as we have 67,886,011.</a:t>
            </a:r>
            <a:endParaRPr lang="en-GB" dirty="0">
              <a:solidFill>
                <a:srgbClr val="FF6600"/>
              </a:solidFill>
              <a:latin typeface="Sitka Small" panose="02000505000000020004" pitchFamily="2" charset="0"/>
            </a:endParaRPr>
          </a:p>
        </p:txBody>
      </p:sp>
    </p:spTree>
    <p:extLst>
      <p:ext uri="{BB962C8B-B14F-4D97-AF65-F5344CB8AC3E}">
        <p14:creationId xmlns:p14="http://schemas.microsoft.com/office/powerpoint/2010/main" val="109530412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12192000" cy="6715124"/>
          </a:xfrm>
          <a:prstGeom prst="rect">
            <a:avLst/>
          </a:prstGeom>
        </p:spPr>
      </p:pic>
      <p:sp>
        <p:nvSpPr>
          <p:cNvPr id="2" name="Title 1"/>
          <p:cNvSpPr>
            <a:spLocks noGrp="1"/>
          </p:cNvSpPr>
          <p:nvPr>
            <p:ph type="title"/>
          </p:nvPr>
        </p:nvSpPr>
        <p:spPr/>
        <p:txBody>
          <a:bodyPr/>
          <a:lstStyle/>
          <a:p>
            <a:r>
              <a:rPr lang="en-GB" dirty="0" smtClean="0">
                <a:solidFill>
                  <a:srgbClr val="FF6600"/>
                </a:solidFill>
                <a:latin typeface="Harlow Solid Italic" panose="04030604020F02020D02" pitchFamily="82" charset="0"/>
              </a:rPr>
              <a:t>What is the currency</a:t>
            </a:r>
            <a:endParaRPr lang="en-GB" dirty="0">
              <a:solidFill>
                <a:srgbClr val="FF6600"/>
              </a:solidFill>
              <a:latin typeface="Harlow Solid Italic" panose="04030604020F02020D02" pitchFamily="82" charset="0"/>
            </a:endParaRPr>
          </a:p>
        </p:txBody>
      </p:sp>
      <p:sp>
        <p:nvSpPr>
          <p:cNvPr id="3" name="Content Placeholder 2"/>
          <p:cNvSpPr>
            <a:spLocks noGrp="1"/>
          </p:cNvSpPr>
          <p:nvPr>
            <p:ph idx="1"/>
          </p:nvPr>
        </p:nvSpPr>
        <p:spPr/>
        <p:txBody>
          <a:bodyPr/>
          <a:lstStyle/>
          <a:p>
            <a:pPr marL="0" indent="0">
              <a:buNone/>
            </a:pPr>
            <a:r>
              <a:rPr lang="en-GB" dirty="0" smtClean="0">
                <a:solidFill>
                  <a:srgbClr val="FF6600"/>
                </a:solidFill>
                <a:latin typeface="Sitka Small" panose="02000505000000020004" pitchFamily="2" charset="0"/>
              </a:rPr>
              <a:t>The currency in New Zealand is, the New Zealand dollar. The New Zealand dollar converted from £1 is $1.93. If I buy a loaf of bread for £2 I would be paying $3.86.</a:t>
            </a:r>
            <a:endParaRPr lang="en-GB" dirty="0">
              <a:solidFill>
                <a:srgbClr val="FF6600"/>
              </a:solidFill>
              <a:latin typeface="Sitka Small" panose="02000505000000020004" pitchFamily="2" charset="0"/>
            </a:endParaRPr>
          </a:p>
        </p:txBody>
      </p:sp>
    </p:spTree>
    <p:extLst>
      <p:ext uri="{BB962C8B-B14F-4D97-AF65-F5344CB8AC3E}">
        <p14:creationId xmlns:p14="http://schemas.microsoft.com/office/powerpoint/2010/main" val="333010582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smtClean="0">
                <a:solidFill>
                  <a:srgbClr val="FF6600"/>
                </a:solidFill>
                <a:latin typeface="Harlow Solid Italic" panose="04030604020F02020D02" pitchFamily="82" charset="0"/>
              </a:rPr>
              <a:t>Comparing prices</a:t>
            </a:r>
            <a:endParaRPr lang="en-GB" dirty="0">
              <a:solidFill>
                <a:srgbClr val="FF6600"/>
              </a:solidFill>
              <a:latin typeface="Harlow Solid Italic" panose="04030604020F02020D02" pitchFamily="82" charset="0"/>
            </a:endParaRPr>
          </a:p>
        </p:txBody>
      </p:sp>
      <p:sp>
        <p:nvSpPr>
          <p:cNvPr id="3" name="Content Placeholder 2"/>
          <p:cNvSpPr>
            <a:spLocks noGrp="1"/>
          </p:cNvSpPr>
          <p:nvPr>
            <p:ph idx="1"/>
          </p:nvPr>
        </p:nvSpPr>
        <p:spPr/>
        <p:txBody>
          <a:bodyPr/>
          <a:lstStyle/>
          <a:p>
            <a:pPr marL="0" indent="0">
              <a:buNone/>
            </a:pPr>
            <a:r>
              <a:rPr lang="en-GB" dirty="0" smtClean="0">
                <a:solidFill>
                  <a:srgbClr val="FF6600"/>
                </a:solidFill>
                <a:latin typeface="Sitka Small" panose="02000505000000020004" pitchFamily="2" charset="0"/>
              </a:rPr>
              <a:t>In </a:t>
            </a:r>
            <a:r>
              <a:rPr lang="en-GB" dirty="0">
                <a:solidFill>
                  <a:srgbClr val="FF6600"/>
                </a:solidFill>
                <a:latin typeface="Sitka Small" panose="02000505000000020004" pitchFamily="2" charset="0"/>
              </a:rPr>
              <a:t>E</a:t>
            </a:r>
            <a:r>
              <a:rPr lang="en-GB" dirty="0" smtClean="0">
                <a:solidFill>
                  <a:srgbClr val="FF6600"/>
                </a:solidFill>
                <a:latin typeface="Sitka Small" panose="02000505000000020004" pitchFamily="2" charset="0"/>
              </a:rPr>
              <a:t>ngland a cookie costs around 40p. In New Zealand they cost around about $2.25. </a:t>
            </a:r>
            <a:endParaRPr lang="en-GB" dirty="0">
              <a:solidFill>
                <a:srgbClr val="FF6600"/>
              </a:solidFill>
              <a:latin typeface="Sitka Small" panose="02000505000000020004" pitchFamily="2" charset="0"/>
            </a:endParaRPr>
          </a:p>
        </p:txBody>
      </p:sp>
    </p:spTree>
    <p:extLst>
      <p:ext uri="{BB962C8B-B14F-4D97-AF65-F5344CB8AC3E}">
        <p14:creationId xmlns:p14="http://schemas.microsoft.com/office/powerpoint/2010/main" val="397304917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0" cy="6858000"/>
          </a:xfrm>
          <a:prstGeom prst="rect">
            <a:avLst/>
          </a:prstGeom>
        </p:spPr>
      </p:pic>
      <p:sp>
        <p:nvSpPr>
          <p:cNvPr id="2" name="Title 1"/>
          <p:cNvSpPr>
            <a:spLocks noGrp="1"/>
          </p:cNvSpPr>
          <p:nvPr>
            <p:ph type="title"/>
          </p:nvPr>
        </p:nvSpPr>
        <p:spPr/>
        <p:txBody>
          <a:bodyPr/>
          <a:lstStyle/>
          <a:p>
            <a:r>
              <a:rPr lang="en-GB" dirty="0" smtClean="0">
                <a:solidFill>
                  <a:srgbClr val="FF6600"/>
                </a:solidFill>
                <a:latin typeface="Harlow Solid Italic" panose="04030604020F02020D02" pitchFamily="82" charset="0"/>
              </a:rPr>
              <a:t>Thank you for watching! </a:t>
            </a:r>
            <a:br>
              <a:rPr lang="en-GB" dirty="0" smtClean="0">
                <a:solidFill>
                  <a:srgbClr val="FF6600"/>
                </a:solidFill>
                <a:latin typeface="Harlow Solid Italic" panose="04030604020F02020D02" pitchFamily="82" charset="0"/>
              </a:rPr>
            </a:br>
            <a:r>
              <a:rPr lang="en-GB" dirty="0" smtClean="0">
                <a:solidFill>
                  <a:srgbClr val="FF6600"/>
                </a:solidFill>
                <a:latin typeface="Harlow Solid Italic" panose="04030604020F02020D02" pitchFamily="82" charset="0"/>
              </a:rPr>
              <a:t>I hope you enjoyed!</a:t>
            </a:r>
            <a:endParaRPr lang="en-GB" dirty="0">
              <a:solidFill>
                <a:srgbClr val="FF6600"/>
              </a:solidFill>
              <a:latin typeface="Harlow Solid Italic" panose="04030604020F02020D02" pitchFamily="82" charset="0"/>
            </a:endParaRPr>
          </a:p>
        </p:txBody>
      </p:sp>
      <p:sp>
        <p:nvSpPr>
          <p:cNvPr id="3" name="Text Placeholder 2"/>
          <p:cNvSpPr>
            <a:spLocks noGrp="1"/>
          </p:cNvSpPr>
          <p:nvPr>
            <p:ph type="body" idx="1"/>
          </p:nvPr>
        </p:nvSpPr>
        <p:spPr/>
        <p:txBody>
          <a:bodyPr/>
          <a:lstStyle/>
          <a:p>
            <a:r>
              <a:rPr lang="en-GB" dirty="0" smtClean="0">
                <a:solidFill>
                  <a:srgbClr val="FF6600"/>
                </a:solidFill>
                <a:latin typeface="Sitka Small" panose="02000505000000020004" pitchFamily="2" charset="0"/>
              </a:rPr>
              <a:t>By Ella-Ann</a:t>
            </a:r>
            <a:endParaRPr lang="en-GB" dirty="0">
              <a:solidFill>
                <a:srgbClr val="FF6600"/>
              </a:solidFill>
              <a:latin typeface="Sitka Small" panose="02000505000000020004" pitchFamily="2" charset="0"/>
            </a:endParaRPr>
          </a:p>
        </p:txBody>
      </p:sp>
    </p:spTree>
    <p:extLst>
      <p:ext uri="{BB962C8B-B14F-4D97-AF65-F5344CB8AC3E}">
        <p14:creationId xmlns:p14="http://schemas.microsoft.com/office/powerpoint/2010/main" val="8007717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225</Words>
  <Application>Microsoft Office PowerPoint</Application>
  <PresentationFormat>Widescreen</PresentationFormat>
  <Paragraphs>16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Harlow Solid Italic</vt:lpstr>
      <vt:lpstr>Sitka Small</vt:lpstr>
      <vt:lpstr>Office Theme</vt:lpstr>
      <vt:lpstr>New Zealand</vt:lpstr>
      <vt:lpstr>How Far Away?</vt:lpstr>
      <vt:lpstr>What Is The Time Difference?</vt:lpstr>
      <vt:lpstr>How many minutes and hours will it take to get there?</vt:lpstr>
      <vt:lpstr>How Many People Live There?</vt:lpstr>
      <vt:lpstr>What is the currency</vt:lpstr>
      <vt:lpstr>Comparing prices</vt:lpstr>
      <vt:lpstr>Thank you for watching!  I hope you enjoyed!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Zealand</dc:title>
  <dc:creator>William Echlin</dc:creator>
  <cp:lastModifiedBy>William Echlin</cp:lastModifiedBy>
  <cp:revision>10</cp:revision>
  <dcterms:created xsi:type="dcterms:W3CDTF">2020-06-19T09:48:32Z</dcterms:created>
  <dcterms:modified xsi:type="dcterms:W3CDTF">2020-06-19T11:23:23Z</dcterms:modified>
</cp:coreProperties>
</file>