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faf86a2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faf86a2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14478185f36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14478185f36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0a49761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0a49761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0a49761f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0a49761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0d772ed1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0d772ed1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657200" y="1795450"/>
            <a:ext cx="5829600" cy="1328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a:solidFill>
                  <a:srgbClr val="00004C"/>
                </a:solidFill>
              </a:rPr>
              <a:t>British Values</a:t>
            </a:r>
            <a:endParaRPr sz="6000">
              <a:solidFill>
                <a:srgbClr val="00004C"/>
              </a:solidFill>
            </a:endParaRPr>
          </a:p>
        </p:txBody>
      </p:sp>
      <p:sp>
        <p:nvSpPr>
          <p:cNvPr id="55" name="Google Shape;55;p13"/>
          <p:cNvSpPr txBox="1">
            <a:spLocks noGrp="1"/>
          </p:cNvSpPr>
          <p:nvPr>
            <p:ph type="subTitle" idx="1"/>
          </p:nvPr>
        </p:nvSpPr>
        <p:spPr>
          <a:xfrm rot="-1713947">
            <a:off x="978054" y="3728875"/>
            <a:ext cx="2732307" cy="792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1FC300"/>
                </a:solidFill>
              </a:rPr>
              <a:t>By Sophie and Hatty</a:t>
            </a:r>
            <a:endParaRPr sz="1700" b="1">
              <a:solidFill>
                <a:srgbClr val="1FC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43725"/>
            <a:ext cx="8520600" cy="82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500"/>
              <a:t>Leaders and Parties</a:t>
            </a:r>
            <a:endParaRPr/>
          </a:p>
        </p:txBody>
      </p:sp>
      <p:sp>
        <p:nvSpPr>
          <p:cNvPr id="61" name="Google Shape;61;p14"/>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626CD"/>
                </a:solidFill>
              </a:rPr>
              <a:t>Boris Johnson</a:t>
            </a:r>
            <a:r>
              <a:rPr lang="en">
                <a:solidFill>
                  <a:srgbClr val="000000"/>
                </a:solidFill>
              </a:rPr>
              <a:t> is our Prime Minister and the leader of the                            Conservatives. </a:t>
            </a:r>
            <a:r>
              <a:rPr lang="en">
                <a:solidFill>
                  <a:srgbClr val="DBD500"/>
                </a:solidFill>
              </a:rPr>
              <a:t>Nicola Sturgeon</a:t>
            </a:r>
            <a:r>
              <a:rPr lang="en">
                <a:solidFill>
                  <a:srgbClr val="000000"/>
                </a:solidFill>
              </a:rPr>
              <a:t> is the First Minister of                      Scotland  Scotland and leader of SNP. </a:t>
            </a:r>
            <a:r>
              <a:rPr lang="en">
                <a:solidFill>
                  <a:srgbClr val="FF0000"/>
                </a:solidFill>
              </a:rPr>
              <a:t>Sir Keir Starmer</a:t>
            </a:r>
            <a:r>
              <a:rPr lang="en">
                <a:solidFill>
                  <a:srgbClr val="000000"/>
                </a:solidFill>
              </a:rPr>
              <a:t> is the leader of the                              Labour party. </a:t>
            </a:r>
            <a:endParaRPr sz="2000">
              <a:solidFill>
                <a:srgbClr val="000000"/>
              </a:solidFill>
            </a:endParaRPr>
          </a:p>
          <a:p>
            <a:pPr marL="0" lvl="0" indent="0" algn="l" rtl="0">
              <a:spcBef>
                <a:spcPts val="1200"/>
              </a:spcBef>
              <a:spcAft>
                <a:spcPts val="0"/>
              </a:spcAft>
              <a:buNone/>
            </a:pPr>
            <a:endParaRPr sz="2000">
              <a:solidFill>
                <a:srgbClr val="000000"/>
              </a:solidFill>
            </a:endParaRPr>
          </a:p>
          <a:p>
            <a:pPr marL="0" lvl="0" indent="0" algn="l" rtl="0">
              <a:spcBef>
                <a:spcPts val="1200"/>
              </a:spcBef>
              <a:spcAft>
                <a:spcPts val="1200"/>
              </a:spcAft>
              <a:buNone/>
            </a:pPr>
            <a:r>
              <a:rPr lang="en" sz="2000">
                <a:solidFill>
                  <a:srgbClr val="000000"/>
                </a:solidFill>
              </a:rPr>
              <a:t>                                                                                                                                                                                                                                   </a:t>
            </a:r>
            <a:endParaRPr sz="2000">
              <a:solidFill>
                <a:srgbClr val="000000"/>
              </a:solidFill>
            </a:endParaRPr>
          </a:p>
        </p:txBody>
      </p:sp>
      <p:pic>
        <p:nvPicPr>
          <p:cNvPr id="62" name="Google Shape;62;p14"/>
          <p:cNvPicPr preferRelativeResize="0"/>
          <p:nvPr/>
        </p:nvPicPr>
        <p:blipFill>
          <a:blip r:embed="rId4">
            <a:alphaModFix/>
          </a:blip>
          <a:stretch>
            <a:fillRect/>
          </a:stretch>
        </p:blipFill>
        <p:spPr>
          <a:xfrm>
            <a:off x="6893255" y="0"/>
            <a:ext cx="2250745" cy="2967323"/>
          </a:xfrm>
          <a:prstGeom prst="rect">
            <a:avLst/>
          </a:prstGeom>
          <a:noFill/>
          <a:ln>
            <a:noFill/>
          </a:ln>
        </p:spPr>
      </p:pic>
      <p:pic>
        <p:nvPicPr>
          <p:cNvPr id="63" name="Google Shape;63;p14"/>
          <p:cNvPicPr preferRelativeResize="0"/>
          <p:nvPr/>
        </p:nvPicPr>
        <p:blipFill rotWithShape="1">
          <a:blip r:embed="rId5">
            <a:alphaModFix/>
          </a:blip>
          <a:srcRect l="14037" r="5930"/>
          <a:stretch/>
        </p:blipFill>
        <p:spPr>
          <a:xfrm>
            <a:off x="6683475" y="2967325"/>
            <a:ext cx="2460525" cy="2176175"/>
          </a:xfrm>
          <a:prstGeom prst="rect">
            <a:avLst/>
          </a:prstGeom>
          <a:noFill/>
          <a:ln>
            <a:noFill/>
          </a:ln>
        </p:spPr>
      </p:pic>
      <p:pic>
        <p:nvPicPr>
          <p:cNvPr id="64" name="Google Shape;64;p14"/>
          <p:cNvPicPr preferRelativeResize="0"/>
          <p:nvPr/>
        </p:nvPicPr>
        <p:blipFill rotWithShape="1">
          <a:blip r:embed="rId6">
            <a:alphaModFix/>
          </a:blip>
          <a:srcRect l="10024" r="14378"/>
          <a:stretch/>
        </p:blipFill>
        <p:spPr>
          <a:xfrm>
            <a:off x="0" y="3051950"/>
            <a:ext cx="2546075" cy="209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80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Individual Liberty</a:t>
            </a:r>
            <a:endParaRPr/>
          </a:p>
        </p:txBody>
      </p:sp>
      <p:sp>
        <p:nvSpPr>
          <p:cNvPr id="70" name="Google Shape;70;p15"/>
          <p:cNvSpPr txBox="1"/>
          <p:nvPr/>
        </p:nvSpPr>
        <p:spPr>
          <a:xfrm rot="5840609" flipH="1">
            <a:off x="7479265" y="1505983"/>
            <a:ext cx="185421" cy="6155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 name="Google Shape;71;p15"/>
          <p:cNvSpPr txBox="1">
            <a:spLocks noGrp="1"/>
          </p:cNvSpPr>
          <p:nvPr>
            <p:ph type="body" idx="1"/>
          </p:nvPr>
        </p:nvSpPr>
        <p:spPr>
          <a:xfrm>
            <a:off x="271200" y="1171525"/>
            <a:ext cx="8601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700">
                <a:solidFill>
                  <a:schemeClr val="dk1"/>
                </a:solidFill>
              </a:rPr>
              <a:t>Individual liberty means being able to have the right to have your own opinions and to speak freely, to vote and move around the world. “Having the freedom to do things that I want in a way that I would want to do them, rather than being forced to do something or being</a:t>
            </a:r>
            <a:r>
              <a:rPr lang="en">
                <a:solidFill>
                  <a:srgbClr val="000000"/>
                </a:solidFill>
              </a:rPr>
              <a:t> restricted by one power.”</a:t>
            </a:r>
            <a:r>
              <a:rPr lang="en"/>
              <a:t> </a:t>
            </a:r>
            <a:r>
              <a:rPr lang="en">
                <a:solidFill>
                  <a:srgbClr val="000000"/>
                </a:solidFill>
              </a:rPr>
              <a:t>By A Law Student.</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1500">
              <a:solidFill>
                <a:schemeClr val="dk1"/>
              </a:solidFill>
            </a:endParaRPr>
          </a:p>
        </p:txBody>
      </p:sp>
      <p:pic>
        <p:nvPicPr>
          <p:cNvPr id="72" name="Google Shape;72;p15"/>
          <p:cNvPicPr preferRelativeResize="0"/>
          <p:nvPr/>
        </p:nvPicPr>
        <p:blipFill rotWithShape="1">
          <a:blip r:embed="rId4">
            <a:alphaModFix/>
          </a:blip>
          <a:srcRect l="2739" t="1742" r="5953" b="11118"/>
          <a:stretch/>
        </p:blipFill>
        <p:spPr>
          <a:xfrm>
            <a:off x="6662925" y="2063550"/>
            <a:ext cx="2481074" cy="3079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Respect </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rgbClr val="000000"/>
                </a:solidFill>
              </a:rPr>
              <a:t>Respect is a important quality to have and show to others but it is just as important to respect ourselves the same. We can show respect in many different ways through different actions and through our voices. In different places you can show different signs of respect. In school you could show respect by waiting in line, trying your best in a hard subject or using good manners. On a walk when you see someone give them a little smile or a wave.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Resilience</a:t>
            </a:r>
            <a:endParaRPr>
              <a:highlight>
                <a:srgbClr val="FF0000"/>
              </a:highlight>
            </a:endParaRPr>
          </a:p>
        </p:txBody>
      </p:sp>
      <p:sp>
        <p:nvSpPr>
          <p:cNvPr id="84" name="Google Shape;84;p17"/>
          <p:cNvSpPr txBox="1">
            <a:spLocks noGrp="1"/>
          </p:cNvSpPr>
          <p:nvPr>
            <p:ph type="body" idx="1"/>
          </p:nvPr>
        </p:nvSpPr>
        <p:spPr>
          <a:xfrm>
            <a:off x="404375" y="1187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rgbClr val="000000"/>
                </a:solidFill>
              </a:rPr>
              <a:t>Resilience means the ability to bounce back (to recover quickly). When you find yourself faced with a problem, you can not manage it well or you can be resilient and figure out how to get rid of it. Sometimes when you try to fix it, it ends up going wrong and you don’t know what to do, so what then? In a situation like this you could see if there's someone around to help you with your problem. </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British </a:t>
            </a:r>
            <a:r>
              <a:rPr lang="en">
                <a:solidFill>
                  <a:srgbClr val="0000FF"/>
                </a:solidFill>
              </a:rPr>
              <a:t>Government</a:t>
            </a:r>
            <a:r>
              <a:rPr lang="en">
                <a:solidFill>
                  <a:srgbClr val="FF0000"/>
                </a:solidFill>
              </a:rPr>
              <a:t> </a:t>
            </a:r>
            <a:r>
              <a:rPr lang="en">
                <a:solidFill>
                  <a:srgbClr val="CCCCCC"/>
                </a:solidFill>
              </a:rPr>
              <a:t>Laws</a:t>
            </a:r>
            <a:r>
              <a:rPr lang="en">
                <a:solidFill>
                  <a:srgbClr val="D9D9D9"/>
                </a:solidFill>
              </a:rPr>
              <a:t> </a:t>
            </a:r>
            <a:endParaRPr>
              <a:solidFill>
                <a:srgbClr val="D9D9D9"/>
              </a:solidFill>
            </a:endParaRPr>
          </a:p>
        </p:txBody>
      </p:sp>
      <p:sp>
        <p:nvSpPr>
          <p:cNvPr id="90" name="Google Shape;90;p18"/>
          <p:cNvSpPr txBox="1"/>
          <p:nvPr/>
        </p:nvSpPr>
        <p:spPr>
          <a:xfrm>
            <a:off x="841850" y="1674325"/>
            <a:ext cx="1539900" cy="523500"/>
          </a:xfrm>
          <a:prstGeom prst="rect">
            <a:avLst/>
          </a:prstGeom>
          <a:solidFill>
            <a:srgbClr val="2626CD"/>
          </a:solidFill>
          <a:ln w="9525" cap="flat" cmpd="sng">
            <a:solidFill>
              <a:srgbClr val="DF86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C774"/>
                </a:solidFill>
              </a:rPr>
              <a:t>Democracy</a:t>
            </a:r>
            <a:endParaRPr sz="2000">
              <a:solidFill>
                <a:srgbClr val="00C774"/>
              </a:solidFill>
            </a:endParaRPr>
          </a:p>
        </p:txBody>
      </p:sp>
      <p:sp>
        <p:nvSpPr>
          <p:cNvPr id="91" name="Google Shape;91;p18"/>
          <p:cNvSpPr txBox="1"/>
          <p:nvPr/>
        </p:nvSpPr>
        <p:spPr>
          <a:xfrm>
            <a:off x="4513938" y="499275"/>
            <a:ext cx="1135200" cy="1262100"/>
          </a:xfrm>
          <a:prstGeom prst="rect">
            <a:avLst/>
          </a:prstGeom>
          <a:solidFill>
            <a:srgbClr val="0BA5AD"/>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rPr>
              <a:t>Tolerance of Different Cultures and Religions </a:t>
            </a:r>
            <a:endParaRPr>
              <a:solidFill>
                <a:srgbClr val="FFFFFF"/>
              </a:solidFill>
            </a:endParaRPr>
          </a:p>
        </p:txBody>
      </p:sp>
      <p:sp>
        <p:nvSpPr>
          <p:cNvPr id="92" name="Google Shape;92;p18"/>
          <p:cNvSpPr txBox="1"/>
          <p:nvPr/>
        </p:nvSpPr>
        <p:spPr>
          <a:xfrm rot="-1458983">
            <a:off x="2843384" y="904359"/>
            <a:ext cx="1494263" cy="451949"/>
          </a:xfrm>
          <a:prstGeom prst="rect">
            <a:avLst/>
          </a:prstGeom>
          <a:solidFill>
            <a:srgbClr val="00FF00"/>
          </a:solid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B00C3"/>
                </a:solidFill>
              </a:rPr>
              <a:t>Rule of Law</a:t>
            </a:r>
            <a:endParaRPr sz="1800" b="1">
              <a:solidFill>
                <a:srgbClr val="9B00C3"/>
              </a:solidFill>
            </a:endParaRPr>
          </a:p>
        </p:txBody>
      </p:sp>
      <p:sp>
        <p:nvSpPr>
          <p:cNvPr id="93" name="Google Shape;93;p18"/>
          <p:cNvSpPr txBox="1"/>
          <p:nvPr/>
        </p:nvSpPr>
        <p:spPr>
          <a:xfrm rot="1550552">
            <a:off x="5880661" y="822531"/>
            <a:ext cx="1042672" cy="615596"/>
          </a:xfrm>
          <a:prstGeom prst="rect">
            <a:avLst/>
          </a:prstGeom>
          <a:solidFill>
            <a:srgbClr val="4AC976"/>
          </a:solid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C900BC"/>
                </a:solidFill>
              </a:rPr>
              <a:t>Mutual Respect </a:t>
            </a:r>
            <a:endParaRPr>
              <a:solidFill>
                <a:srgbClr val="C900BC"/>
              </a:solidFill>
            </a:endParaRPr>
          </a:p>
        </p:txBody>
      </p:sp>
      <p:sp>
        <p:nvSpPr>
          <p:cNvPr id="94" name="Google Shape;94;p18"/>
          <p:cNvSpPr txBox="1"/>
          <p:nvPr/>
        </p:nvSpPr>
        <p:spPr>
          <a:xfrm>
            <a:off x="7178250" y="1263625"/>
            <a:ext cx="1135200" cy="687000"/>
          </a:xfrm>
          <a:prstGeom prst="rect">
            <a:avLst/>
          </a:prstGeom>
          <a:solidFill>
            <a:srgbClr val="FF0000"/>
          </a:solidFill>
          <a:ln w="9525"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F2FF"/>
                </a:solidFill>
              </a:rPr>
              <a:t>Individual Liberty </a:t>
            </a:r>
            <a:endParaRPr sz="1600">
              <a:solidFill>
                <a:srgbClr val="00F2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Words>
  <Application>Microsoft Macintosh PowerPoint</Application>
  <PresentationFormat>On-screen Show (16:9)</PresentationFormat>
  <Paragraphs>18</Paragraphs>
  <Slides>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Simple Light</vt:lpstr>
      <vt:lpstr>British Values</vt:lpstr>
      <vt:lpstr>Leaders and Parties</vt:lpstr>
      <vt:lpstr>Individual Liberty</vt:lpstr>
      <vt:lpstr>Respect </vt:lpstr>
      <vt:lpstr>Resilience</vt:lpstr>
      <vt:lpstr>British Government Laws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Values</dc:title>
  <cp:lastModifiedBy>Carla Lee</cp:lastModifiedBy>
  <cp:revision>1</cp:revision>
  <dcterms:modified xsi:type="dcterms:W3CDTF">2022-01-19T14:27:55Z</dcterms:modified>
</cp:coreProperties>
</file>